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79" r:id="rId6"/>
    <p:sldId id="276" r:id="rId7"/>
    <p:sldId id="280" r:id="rId8"/>
    <p:sldId id="281" r:id="rId9"/>
  </p:sldIdLst>
  <p:sldSz cx="9144000" cy="6950075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60000"/>
    <a:srgbClr val="FFD9B3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4" autoAdjust="0"/>
    <p:restoredTop sz="94660"/>
  </p:normalViewPr>
  <p:slideViewPr>
    <p:cSldViewPr snapToGrid="0">
      <p:cViewPr>
        <p:scale>
          <a:sx n="100" d="100"/>
          <a:sy n="100" d="100"/>
        </p:scale>
        <p:origin x="-138" y="-78"/>
      </p:cViewPr>
      <p:guideLst>
        <p:guide orient="horz" pos="21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CF9D5-5536-4045-92DB-AC5C099C649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96913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E54B3-B620-411A-8362-56D7068E8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54B3-B620-411A-8362-56D7068E8F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029"/>
            <a:ext cx="777240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8376"/>
            <a:ext cx="6400800" cy="17761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8326"/>
            <a:ext cx="205740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8326"/>
            <a:ext cx="601980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66067"/>
            <a:ext cx="7772400" cy="13803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45739"/>
            <a:ext cx="7772400" cy="152032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1685"/>
            <a:ext cx="4038600" cy="4586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1685"/>
            <a:ext cx="4038600" cy="4586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5724"/>
            <a:ext cx="4040188" cy="648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4075"/>
            <a:ext cx="4040188" cy="4004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5724"/>
            <a:ext cx="4041775" cy="648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4075"/>
            <a:ext cx="4041775" cy="4004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6716"/>
            <a:ext cx="3008313" cy="11776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6717"/>
            <a:ext cx="5111750" cy="59316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54368"/>
            <a:ext cx="3008313" cy="47540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5052"/>
            <a:ext cx="5486400" cy="574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1002"/>
            <a:ext cx="5486400" cy="41700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9399"/>
            <a:ext cx="5486400" cy="8156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8325"/>
            <a:ext cx="8229600" cy="115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1685"/>
            <a:ext cx="8229600" cy="458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1690"/>
            <a:ext cx="2133600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B194-EBE2-4B82-9E17-26467113FAC1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690"/>
            <a:ext cx="2895600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690"/>
            <a:ext cx="2133600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A77A-C0A3-4F90-A9A8-C365904C8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99543" y="155575"/>
            <a:ext cx="220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Create an SF-182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3376" y="247650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3-3-2011</a:t>
            </a:r>
            <a:endParaRPr lang="en-US" sz="9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514350"/>
            <a:ext cx="8677275" cy="75247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3341" y="522967"/>
            <a:ext cx="8806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 you begin: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1.  Gather all your course /conference information. (vendor, event name &amp; dates,  location, cost, etc.).</a:t>
            </a:r>
          </a:p>
          <a:p>
            <a:endParaRPr lang="en-US" sz="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2.  Calculate travel costs (check airfare, per diem, etc).  OPM requires this information on the SF-182.</a:t>
            </a:r>
          </a:p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However, you must still complete a travel request; training does not have a role in travel arrangements.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1656" y="1326718"/>
            <a:ext cx="8857569" cy="5547157"/>
            <a:chOff x="181656" y="1326718"/>
            <a:chExt cx="8857569" cy="5547157"/>
          </a:xfrm>
        </p:grpSpPr>
        <p:grpSp>
          <p:nvGrpSpPr>
            <p:cNvPr id="14" name="Group 13"/>
            <p:cNvGrpSpPr/>
            <p:nvPr/>
          </p:nvGrpSpPr>
          <p:grpSpPr>
            <a:xfrm>
              <a:off x="181656" y="1326718"/>
              <a:ext cx="8763000" cy="5478214"/>
              <a:chOff x="195943" y="980643"/>
              <a:chExt cx="8763000" cy="5478214"/>
            </a:xfrm>
          </p:grpSpPr>
          <p:pic>
            <p:nvPicPr>
              <p:cNvPr id="1136" name="Picture 1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9" t="14184" r="2128" b="10178"/>
              <a:stretch>
                <a:fillRect/>
              </a:stretch>
            </p:blipFill>
            <p:spPr bwMode="auto">
              <a:xfrm>
                <a:off x="195943" y="980643"/>
                <a:ext cx="8679950" cy="5478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" descr="image0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0937" t="19792" r="4688" b="77083"/>
              <a:stretch>
                <a:fillRect/>
              </a:stretch>
            </p:blipFill>
            <p:spPr bwMode="auto">
              <a:xfrm>
                <a:off x="6520543" y="1057866"/>
                <a:ext cx="2438400" cy="16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48343" y="3529003"/>
                <a:ext cx="990600" cy="218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TRFN</a:t>
                </a:r>
                <a:endParaRPr lang="en-US" sz="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24742" y="2216212"/>
                <a:ext cx="5895295" cy="461665"/>
              </a:xfrm>
              <a:prstGeom prst="rect">
                <a:avLst/>
              </a:prstGeom>
              <a:solidFill>
                <a:srgbClr val="FFD9B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You must complete required fields (</a:t>
                </a:r>
                <a:r>
                  <a:rPr lang="en-US" sz="12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) to submit.</a:t>
                </a:r>
              </a:p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     indicates fields TLMS will automatically fill according to your HR Connect information.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100943" y="2472012"/>
                <a:ext cx="228600" cy="1544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24643" y="4745266"/>
                <a:ext cx="228600" cy="1544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225268" y="3895813"/>
                <a:ext cx="228600" cy="1544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53218" y="3886160"/>
                <a:ext cx="228600" cy="1544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62693" y="3529003"/>
                <a:ext cx="228600" cy="1544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891768" y="5991313"/>
                <a:ext cx="228600" cy="1544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348664" y="6539726"/>
              <a:ext cx="6905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Page 1</a:t>
              </a:r>
              <a:endParaRPr lang="en-US" sz="11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135981" y="6134100"/>
              <a:ext cx="1083469" cy="66674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8500" y="6227544"/>
              <a:ext cx="1476375" cy="646331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Easily overlooked but required field —manually enter.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016" t="60351" r="57968" b="36816"/>
            <a:stretch>
              <a:fillRect/>
            </a:stretch>
          </p:blipFill>
          <p:spPr bwMode="auto">
            <a:xfrm>
              <a:off x="3388521" y="5913852"/>
              <a:ext cx="554829" cy="20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5404" y="539759"/>
            <a:ext cx="8632824" cy="6082465"/>
            <a:chOff x="235404" y="205930"/>
            <a:chExt cx="8632824" cy="60824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82" t="18824" r="2232" b="15293"/>
            <a:stretch>
              <a:fillRect/>
            </a:stretch>
          </p:blipFill>
          <p:spPr bwMode="auto">
            <a:xfrm>
              <a:off x="246743" y="205930"/>
              <a:ext cx="8621485" cy="4757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35404" y="5041900"/>
              <a:ext cx="6355895" cy="1246495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B.1a  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Search for vendor by clicking on      , if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endor is listed--system will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autofill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address.</a:t>
              </a:r>
            </a:p>
            <a:p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            OR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If vendor is not listed, select </a:t>
              </a:r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Other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   and enter vendor’s name in box.  Also enter vendor’s address.</a:t>
              </a:r>
            </a:p>
            <a:p>
              <a:endParaRPr lang="en-US" sz="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B.5  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Calculate Training Hours at 7 per each full day.  Training is never 8 hours/day due to lunch, breaks. 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376" t="33383" r="92806" b="63979"/>
            <a:stretch>
              <a:fillRect/>
            </a:stretch>
          </p:blipFill>
          <p:spPr bwMode="auto">
            <a:xfrm>
              <a:off x="2266950" y="5248275"/>
              <a:ext cx="1619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n Arrow 5"/>
            <p:cNvSpPr/>
            <p:nvPr/>
          </p:nvSpPr>
          <p:spPr>
            <a:xfrm rot="2161029">
              <a:off x="723900" y="1038224"/>
              <a:ext cx="247650" cy="27622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2161029">
              <a:off x="5905500" y="1066799"/>
              <a:ext cx="247650" cy="27622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4914900"/>
            <a:ext cx="1466850" cy="307777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 full day =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hours.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3889" y="6620688"/>
            <a:ext cx="69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2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9063" t="69238" r="21953" b="13379"/>
          <a:stretch>
            <a:fillRect/>
          </a:stretch>
        </p:blipFill>
        <p:spPr bwMode="auto">
          <a:xfrm>
            <a:off x="6715126" y="4794250"/>
            <a:ext cx="2133600" cy="156288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3" name="Left-Right Arrow 12"/>
          <p:cNvSpPr/>
          <p:nvPr/>
        </p:nvSpPr>
        <p:spPr>
          <a:xfrm rot="1816771">
            <a:off x="6572251" y="5191123"/>
            <a:ext cx="266700" cy="95250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2161029">
            <a:off x="2417818" y="5522320"/>
            <a:ext cx="155071" cy="143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161029">
            <a:off x="2474968" y="5922370"/>
            <a:ext cx="155071" cy="143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8701" y="827768"/>
            <a:ext cx="8677229" cy="5247539"/>
            <a:chOff x="172976" y="551543"/>
            <a:chExt cx="8677229" cy="524753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1" t="15859" r="1786" b="75359"/>
            <a:stretch>
              <a:fillRect/>
            </a:stretch>
          </p:blipFill>
          <p:spPr bwMode="auto">
            <a:xfrm>
              <a:off x="229775" y="551543"/>
              <a:ext cx="8620430" cy="63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47" t="40674" r="68096" b="5289"/>
            <a:stretch>
              <a:fillRect/>
            </a:stretch>
          </p:blipFill>
          <p:spPr bwMode="auto">
            <a:xfrm>
              <a:off x="172976" y="586843"/>
              <a:ext cx="2865817" cy="413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9940" y="4844975"/>
              <a:ext cx="2829261" cy="954107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B.9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Select the best match from OPM’s options.  </a:t>
              </a:r>
            </a:p>
            <a:p>
              <a:endParaRPr lang="en-US" sz="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07 is best choice for analyst’s training.</a:t>
              </a:r>
            </a:p>
            <a:p>
              <a:endParaRPr lang="en-US" sz="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b="1" dirty="0" smtClean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Don’t use 14 – it’s for building trades.</a:t>
              </a:r>
              <a:endParaRPr lang="en-US" sz="12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2537" t="40704" r="34177" b="42754"/>
            <a:stretch>
              <a:fillRect/>
            </a:stretch>
          </p:blipFill>
          <p:spPr bwMode="auto">
            <a:xfrm>
              <a:off x="4743450" y="570154"/>
              <a:ext cx="1300226" cy="131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728604" y="2011288"/>
              <a:ext cx="1338821" cy="1081956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B.11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Select </a:t>
              </a:r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05:Other</a:t>
              </a:r>
            </a:p>
            <a:p>
              <a:endParaRPr lang="en-US" sz="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Other options are irrelevant to FinCEN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77096" t="40821" r="2387" b="44456"/>
            <a:stretch>
              <a:fillRect/>
            </a:stretch>
          </p:blipFill>
          <p:spPr bwMode="auto">
            <a:xfrm>
              <a:off x="6958013" y="588735"/>
              <a:ext cx="1885950" cy="109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962776" y="1816025"/>
              <a:ext cx="1866900" cy="892552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B.13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Select </a:t>
              </a:r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04:N/A</a:t>
              </a:r>
            </a:p>
            <a:p>
              <a:endParaRPr lang="en-US" sz="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Other options are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irrelevant to FinCEN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66866" y="1311199"/>
              <a:ext cx="900672" cy="1261884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B.12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Enter </a:t>
              </a:r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endParaRPr lang="en-US" sz="4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Other 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options are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irrelevant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to FinCEN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3047" t="50586" r="48855" b="31836"/>
            <a:stretch>
              <a:fillRect/>
            </a:stretch>
          </p:blipFill>
          <p:spPr bwMode="auto">
            <a:xfrm>
              <a:off x="3033713" y="600076"/>
              <a:ext cx="1681161" cy="129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4710113" y="1724025"/>
              <a:ext cx="447676" cy="1905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3712" y="2014538"/>
              <a:ext cx="1700213" cy="1692771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B.10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This will usually be 01:Traditional Classroom (course delivered in person) </a:t>
              </a:r>
            </a:p>
            <a:p>
              <a:endParaRPr lang="en-US" sz="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OR</a:t>
              </a:r>
            </a:p>
            <a:p>
              <a:endParaRPr lang="en-US" sz="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04 Conference/ Workshop.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48664" y="6539726"/>
            <a:ext cx="69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3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5" y="466725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Use the drop boxes to complete B.9 – B.13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4786" y="571500"/>
            <a:ext cx="8620430" cy="4848679"/>
            <a:chOff x="215261" y="1724025"/>
            <a:chExt cx="8620430" cy="484867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1" t="24332" r="1786" b="8520"/>
            <a:stretch>
              <a:fillRect/>
            </a:stretch>
          </p:blipFill>
          <p:spPr bwMode="auto">
            <a:xfrm>
              <a:off x="215261" y="1741714"/>
              <a:ext cx="8620430" cy="483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7799" t="48438" r="2999" b="34375"/>
            <a:stretch>
              <a:fillRect/>
            </a:stretch>
          </p:blipFill>
          <p:spPr bwMode="auto">
            <a:xfrm>
              <a:off x="6981826" y="1724025"/>
              <a:ext cx="1852612" cy="132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33350" y="5435525"/>
            <a:ext cx="8801099" cy="800219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Costs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C.1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Books or Materials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cost should always be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 Any materials not included in course cost need to be requested using PRISM or GovTrip.</a:t>
            </a:r>
          </a:p>
          <a:p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C.2  Travel costs should be carefully calculated and based on actual per diem, airfare, lodging and other applicable rates.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50" y="2736058"/>
            <a:ext cx="371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599" y="919163"/>
            <a:ext cx="309563" cy="185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3894" y="9858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19299" y="928688"/>
            <a:ext cx="352426" cy="185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83594" y="9882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33975" y="771525"/>
            <a:ext cx="1266825" cy="276999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Skip this box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5901" y="1243013"/>
            <a:ext cx="2943225" cy="461665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B.18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Explain why YOU are taking the class.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Do NOT insert the course description.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52525" y="1385888"/>
            <a:ext cx="409575" cy="214312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-Right Arrow 21"/>
          <p:cNvSpPr/>
          <p:nvPr/>
        </p:nvSpPr>
        <p:spPr>
          <a:xfrm>
            <a:off x="3762376" y="1995487"/>
            <a:ext cx="1583531" cy="245269"/>
          </a:xfrm>
          <a:prstGeom prst="leftRightArrow">
            <a:avLst/>
          </a:prstGeom>
          <a:solidFill>
            <a:srgbClr val="FFD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must list costs.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224586" y="2367416"/>
            <a:ext cx="276225" cy="542925"/>
            <a:chOff x="6224586" y="2367416"/>
            <a:chExt cx="276225" cy="542925"/>
          </a:xfrm>
        </p:grpSpPr>
        <p:sp>
          <p:nvSpPr>
            <p:cNvPr id="11" name="Down Arrow 10"/>
            <p:cNvSpPr/>
            <p:nvPr/>
          </p:nvSpPr>
          <p:spPr>
            <a:xfrm rot="3523215">
              <a:off x="6238874" y="2353128"/>
              <a:ext cx="247650" cy="27622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 rot="3523215">
              <a:off x="6238874" y="2648403"/>
              <a:ext cx="247650" cy="27622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76474" y="3981450"/>
            <a:ext cx="2105025" cy="461665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Skip this -- Office of Training inserts the PO number.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7475" y="4648200"/>
            <a:ext cx="1266825" cy="276999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Skip this box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7249" y="3871912"/>
            <a:ext cx="2305051" cy="1261884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Please list here registration information, contacts, event URL and/or any relevant membership number for discount. 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 not enter any billing instructions.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 l="82976" t="82440" r="2024" b="11459"/>
          <a:stretch>
            <a:fillRect/>
          </a:stretch>
        </p:blipFill>
        <p:spPr bwMode="auto">
          <a:xfrm>
            <a:off x="7179127" y="6238308"/>
            <a:ext cx="1828800" cy="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7400926" y="6353174"/>
            <a:ext cx="457200" cy="323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386764" y="6688465"/>
            <a:ext cx="69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4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414586" y="2367416"/>
            <a:ext cx="276225" cy="542925"/>
            <a:chOff x="6224586" y="2367416"/>
            <a:chExt cx="276225" cy="542925"/>
          </a:xfrm>
        </p:grpSpPr>
        <p:sp>
          <p:nvSpPr>
            <p:cNvPr id="33" name="Down Arrow 32"/>
            <p:cNvSpPr/>
            <p:nvPr/>
          </p:nvSpPr>
          <p:spPr>
            <a:xfrm rot="3523215">
              <a:off x="6238874" y="2353128"/>
              <a:ext cx="247650" cy="27622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 rot="3523215">
              <a:off x="6238874" y="2648403"/>
              <a:ext cx="247650" cy="27622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8151" y="2519362"/>
            <a:ext cx="1566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(course/conference cost)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322" y="638628"/>
            <a:ext cx="7858049" cy="1200329"/>
          </a:xfrm>
          <a:prstGeom prst="rect">
            <a:avLst/>
          </a:prstGeom>
          <a:solidFill>
            <a:srgbClr val="FFD9B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Your approvers are: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Step 1        Your 1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line supervisor (or team leader or other approver designated by your1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line supervisor).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Step 2        ALWAYS your 2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line supervisor (must be Associate Director or equivalent—unless he/she directed otherwise). 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get creative here--your 1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line supervisor (Assistant Director) is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Step 2 Approver.</a:t>
            </a:r>
          </a:p>
          <a:p>
            <a:r>
              <a:rPr lang="en-US" sz="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7414" y="1994806"/>
            <a:ext cx="8505371" cy="4078135"/>
            <a:chOff x="319314" y="1289956"/>
            <a:chExt cx="8505371" cy="407813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203" t="23047" r="15011" b="33929"/>
            <a:stretch>
              <a:fillRect/>
            </a:stretch>
          </p:blipFill>
          <p:spPr bwMode="auto">
            <a:xfrm>
              <a:off x="319314" y="1289956"/>
              <a:ext cx="8505371" cy="407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ight Brace 3"/>
            <p:cNvSpPr/>
            <p:nvPr/>
          </p:nvSpPr>
          <p:spPr>
            <a:xfrm>
              <a:off x="5172075" y="3343275"/>
              <a:ext cx="276225" cy="61912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14975" y="3486150"/>
              <a:ext cx="3228976" cy="461665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TLMS </a:t>
              </a: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Autofills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steps 3-5 with appropriate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Office of Training approvers.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5143500" y="2971800"/>
              <a:ext cx="276225" cy="33337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5450" y="2943225"/>
              <a:ext cx="3228976" cy="461665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You enter 1</a:t>
              </a:r>
              <a:r>
                <a:rPr lang="en-US" sz="1200" baseline="30000" dirty="0" smtClean="0"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and 2</a:t>
              </a:r>
              <a:r>
                <a:rPr lang="en-US" sz="1200" baseline="30000" dirty="0" smtClean="0">
                  <a:latin typeface="Times New Roman" pitchFamily="18" charset="0"/>
                  <a:cs typeface="Times New Roman" pitchFamily="18" charset="0"/>
                </a:rPr>
                <a:t>nd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-line approvers.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See next page to select approvers.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48664" y="6539726"/>
            <a:ext cx="69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5514976"/>
            <a:ext cx="87630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71574" y="5472113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cannot submit if you don’t agree.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58174" y="5734051"/>
            <a:ext cx="638175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1561" y="428625"/>
            <a:ext cx="8295821" cy="3183672"/>
            <a:chOff x="255361" y="809625"/>
            <a:chExt cx="8295821" cy="318367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594" t="22619" r="14673" b="48958"/>
            <a:stretch>
              <a:fillRect/>
            </a:stretch>
          </p:blipFill>
          <p:spPr bwMode="auto">
            <a:xfrm>
              <a:off x="255361" y="830036"/>
              <a:ext cx="8295821" cy="2629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400050" y="1724025"/>
              <a:ext cx="342900" cy="95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52650" y="3133725"/>
              <a:ext cx="187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james.murphy@fincen.gov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499" y="2088356"/>
              <a:ext cx="402907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Enter search criteria:  </a:t>
              </a:r>
              <a:r>
                <a:rPr lang="en-US" sz="1200" b="1" smtClean="0">
                  <a:solidFill>
                    <a:srgbClr val="FF0000"/>
                  </a:solidFill>
                </a:rPr>
                <a:t>first and/or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last name only. </a:t>
              </a:r>
            </a:p>
            <a:p>
              <a:endParaRPr lang="en-US" sz="500" b="1" dirty="0" smtClean="0">
                <a:solidFill>
                  <a:srgbClr val="FF0000"/>
                </a:solidFill>
              </a:endParaRP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Spelling must be correct or your search won’t work.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29100" y="3162300"/>
              <a:ext cx="4200525" cy="830997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US" sz="1200" dirty="0" smtClean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if Jim Murphy is your supervisor, enter only his email address as your search criteria--</a:t>
              </a:r>
              <a:r>
                <a:rPr lang="en-US" sz="1200" u="sng" dirty="0" smtClean="0">
                  <a:latin typeface="Times New Roman" pitchFamily="18" charset="0"/>
                  <a:cs typeface="Times New Roman" pitchFamily="18" charset="0"/>
                </a:rPr>
                <a:t>not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his name.</a:t>
              </a:r>
            </a:p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There is another James F. Murphy in Treasury and you’re likely to select the wrong one.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4038600" y="3190875"/>
              <a:ext cx="180975" cy="1809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781925" y="1895475"/>
              <a:ext cx="180975" cy="1809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62138" y="809625"/>
              <a:ext cx="3581558" cy="276999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Says </a:t>
              </a:r>
              <a:r>
                <a:rPr lang="en-US" sz="1200" b="1" i="1" dirty="0" smtClean="0">
                  <a:latin typeface="+mj-lt"/>
                  <a:cs typeface="Times New Roman" pitchFamily="18" charset="0"/>
                </a:rPr>
                <a:t>Peer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but must be your 1</a:t>
              </a:r>
              <a:r>
                <a:rPr lang="en-US" sz="1200" baseline="30000" dirty="0" smtClean="0"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&amp; 2</a:t>
              </a:r>
              <a:r>
                <a:rPr lang="en-US" sz="1200" baseline="30000" dirty="0" smtClean="0">
                  <a:latin typeface="Times New Roman" pitchFamily="18" charset="0"/>
                  <a:cs typeface="Times New Roman" pitchFamily="18" charset="0"/>
                </a:rPr>
                <a:t>nd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line supervisors.)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478971" y="3735614"/>
            <a:ext cx="8069943" cy="1451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24149" y="1605188"/>
            <a:ext cx="309563" cy="2188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134349" y="1881413"/>
            <a:ext cx="309563" cy="2188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0937" y="3925893"/>
            <a:ext cx="8433025" cy="2805107"/>
            <a:chOff x="391887" y="4144968"/>
            <a:chExt cx="8433025" cy="280510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095" t="22917" r="14643" b="46131"/>
            <a:stretch>
              <a:fillRect/>
            </a:stretch>
          </p:blipFill>
          <p:spPr bwMode="auto">
            <a:xfrm>
              <a:off x="391887" y="4144968"/>
              <a:ext cx="8186056" cy="280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23"/>
            <p:cNvSpPr/>
            <p:nvPr/>
          </p:nvSpPr>
          <p:spPr>
            <a:xfrm>
              <a:off x="8058150" y="5915025"/>
              <a:ext cx="438150" cy="4953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496175" y="5314950"/>
              <a:ext cx="180975" cy="1809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467724" y="5300888"/>
              <a:ext cx="309563" cy="2188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515349" y="6158138"/>
              <a:ext cx="309563" cy="2188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3050" y="4343400"/>
              <a:ext cx="4200525" cy="276999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Search results wrong?  Use </a:t>
              </a:r>
              <a:r>
                <a:rPr lang="en-US" sz="1200" i="1" dirty="0" smtClean="0">
                  <a:latin typeface="+mj-lt"/>
                  <a:cs typeface="Times New Roman" pitchFamily="18" charset="0"/>
                </a:rPr>
                <a:t>Refine Search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and enter new criteria.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flipH="1">
              <a:off x="1381125" y="4381500"/>
              <a:ext cx="180975" cy="1809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353426" y="6620688"/>
            <a:ext cx="69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6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976" t="22917" r="15000" b="53571"/>
          <a:stretch>
            <a:fillRect/>
          </a:stretch>
        </p:blipFill>
        <p:spPr bwMode="auto">
          <a:xfrm>
            <a:off x="392341" y="678090"/>
            <a:ext cx="8303984" cy="21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8582024" y="1052738"/>
            <a:ext cx="309563" cy="2188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4" y="2686051"/>
            <a:ext cx="6848476" cy="276999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After selecting “add checked” (previous page), TLMS asks you to confirm your action by clicking </a:t>
            </a:r>
            <a:r>
              <a:rPr lang="en-US" sz="1200" i="1" dirty="0" smtClean="0">
                <a:cs typeface="Times New Roman" pitchFamily="18" charset="0"/>
              </a:rPr>
              <a:t>Finished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1543" y="3249839"/>
            <a:ext cx="8220982" cy="3199360"/>
            <a:chOff x="551543" y="3249839"/>
            <a:chExt cx="8220982" cy="319936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02796" y="3249839"/>
              <a:ext cx="8069943" cy="14514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51543" y="3495676"/>
              <a:ext cx="8220982" cy="2571296"/>
              <a:chOff x="551543" y="3495676"/>
              <a:chExt cx="8220982" cy="2571296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516" t="22917" r="15119" b="47818"/>
              <a:stretch>
                <a:fillRect/>
              </a:stretch>
            </p:blipFill>
            <p:spPr bwMode="auto">
              <a:xfrm>
                <a:off x="551543" y="3495676"/>
                <a:ext cx="7837714" cy="257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Oval 3"/>
              <p:cNvSpPr/>
              <p:nvPr/>
            </p:nvSpPr>
            <p:spPr>
              <a:xfrm>
                <a:off x="3303133" y="5002891"/>
                <a:ext cx="309563" cy="2188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238" t="40752" r="41310" b="57344"/>
              <a:stretch>
                <a:fillRect/>
              </a:stretch>
            </p:blipFill>
            <p:spPr bwMode="auto">
              <a:xfrm>
                <a:off x="6043839" y="5062538"/>
                <a:ext cx="2249714" cy="185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781675" y="5295900"/>
                <a:ext cx="2990850" cy="646331"/>
              </a:xfrm>
              <a:prstGeom prst="rect">
                <a:avLst/>
              </a:prstGeom>
              <a:solidFill>
                <a:srgbClr val="FFD9B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       Shows you inserted 1</a:t>
                </a:r>
                <a:r>
                  <a:rPr lang="en-US" sz="1200" baseline="30000" dirty="0" smtClean="0">
                    <a:latin typeface="Times New Roman" pitchFamily="18" charset="0"/>
                    <a:cs typeface="Times New Roman" pitchFamily="18" charset="0"/>
                  </a:rPr>
                  <a:t>st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approver.  Click on </a:t>
                </a:r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Show All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to see the name you inserted.  In this example, </a:t>
                </a:r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Itsa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Crime was inserted.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46308" y="5326741"/>
                <a:ext cx="309563" cy="2188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0" name="Right Bracket 9"/>
              <p:cNvSpPr/>
              <p:nvPr/>
            </p:nvSpPr>
            <p:spPr>
              <a:xfrm rot="5400000" flipH="1">
                <a:off x="5464969" y="3998118"/>
                <a:ext cx="142875" cy="1976437"/>
              </a:xfrm>
              <a:prstGeom prst="rightBracke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312658" y="5241016"/>
              <a:ext cx="309563" cy="2188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" y="6172200"/>
              <a:ext cx="7096125" cy="276999"/>
            </a:xfrm>
            <a:prstGeom prst="rect">
              <a:avLst/>
            </a:prstGeom>
            <a:solidFill>
              <a:srgbClr val="FFD9B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        Click on </a:t>
              </a:r>
              <a:r>
                <a:rPr lang="en-US" sz="1200" i="1" dirty="0" smtClean="0"/>
                <a:t>Select User for Approval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to repeat the search and selection process to enter 2</a:t>
              </a:r>
              <a:r>
                <a:rPr lang="en-US" sz="1200" baseline="30000" dirty="0" smtClean="0">
                  <a:latin typeface="Times New Roman" pitchFamily="18" charset="0"/>
                  <a:cs typeface="Times New Roman" pitchFamily="18" charset="0"/>
                </a:rPr>
                <a:t>nd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line supervisor.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79008" y="6193516"/>
              <a:ext cx="309563" cy="2188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>
            <a:xfrm flipV="1">
              <a:off x="4517232" y="5053012"/>
              <a:ext cx="59532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flipV="1">
              <a:off x="6493669" y="5057773"/>
              <a:ext cx="59532" cy="4571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358189" y="6596876"/>
            <a:ext cx="69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7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4350" y="2733675"/>
            <a:ext cx="742950" cy="646331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Use this option if needed.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972425" y="2790825"/>
            <a:ext cx="180975" cy="1809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3095" t="22917" r="14881" b="33929"/>
          <a:stretch>
            <a:fillRect/>
          </a:stretch>
        </p:blipFill>
        <p:spPr bwMode="auto">
          <a:xfrm>
            <a:off x="458108" y="907598"/>
            <a:ext cx="7971517" cy="382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29250" y="2495550"/>
            <a:ext cx="2738250" cy="276999"/>
          </a:xfrm>
          <a:prstGeom prst="rect">
            <a:avLst/>
          </a:prstGeom>
          <a:solidFill>
            <a:srgbClr val="FFD9B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Notice Step 1 &amp; 2 approvers are inserted.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0069" y="4238625"/>
            <a:ext cx="228600" cy="233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5133" y="4088491"/>
            <a:ext cx="309563" cy="2188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08433" y="4288516"/>
            <a:ext cx="309563" cy="2188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010151"/>
            <a:ext cx="5610225" cy="769441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can check the approval status of your SF-182 in TLMS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anytime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are responsible for ensuring your 1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2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-line approvers complete their actions.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Office of Training takes over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step 1 and step 2 approvers complete their actions.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8664" y="6539726"/>
            <a:ext cx="69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8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686</Words>
  <Application>Microsoft Office PowerPoint</Application>
  <PresentationFormat>Custom</PresentationFormat>
  <Paragraphs>120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FinCEN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steelc</dc:creator>
  <cp:lastModifiedBy>steelc</cp:lastModifiedBy>
  <cp:revision>147</cp:revision>
  <dcterms:created xsi:type="dcterms:W3CDTF">2010-11-18T13:49:18Z</dcterms:created>
  <dcterms:modified xsi:type="dcterms:W3CDTF">2011-03-03T13:16:40Z</dcterms:modified>
</cp:coreProperties>
</file>